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4" r:id="rId8"/>
    <p:sldId id="281" r:id="rId9"/>
    <p:sldId id="280" r:id="rId10"/>
    <p:sldId id="278"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95BB-DDF0-4CF6-B5D2-B16D5CC26A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D5E71B-8A7D-4D06-8F54-7C25D02B50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ABD054-EF03-4315-971D-0AF33625ABE2}"/>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C3FE8B15-FE7E-482C-AB4A-1A8EB4654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ACCA6E-91C9-4A3A-BB3F-019B6D706F0F}"/>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3951941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4E470-EDE1-401F-B404-F05E01CF8C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F5C45A-7C95-48A9-BD5A-E56D7E50C4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FB2D9-53CE-43ED-8EA6-BFC038968125}"/>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2DCCCB20-2691-4474-BC5A-AC4C6529E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CB17D-09A4-492A-AFC6-D798C93BA054}"/>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7735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B59B8-5E74-4407-8196-6FFD704A38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B89295-1CBD-421A-9911-7522AB177D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322437-C6C3-4FA3-A959-C0B8B2595942}"/>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48B81CF8-6B5E-4B17-8BC3-AB67DE377D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8BF4E9-3F66-47A8-A16D-46890D3EBC04}"/>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15360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7A02-0602-4403-856D-5B1F6A32A0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46B36E-219E-4287-B649-EA9A3D5358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BBEF30-3FE6-4F33-A0D1-A1CD5E028870}"/>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9AC8A8D9-9112-49E2-AA5B-F638BE0B7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DCCBED-3DDE-437E-84AB-8403DA8B790B}"/>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574125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4BF4F-1B34-498D-99B2-E8169721BB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021602-ABD4-4A5C-B11D-D1D079D52B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91B83F-BCD8-426D-A4DB-787745D7E5F8}"/>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286A369F-A4C2-49CF-8E4E-EAA7A8B216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DBE0FA-BC05-43B2-A974-4C023E902FA5}"/>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29846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8CF3A-3BEA-4317-8F16-7CC78166D1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33237-D033-43DE-B606-02437A56F5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9EB9C5-AF1D-4B18-9B9F-7A840734A0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FF4CFC-AEAC-4011-BEDE-63891E7D8EB6}"/>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6" name="Footer Placeholder 5">
            <a:extLst>
              <a:ext uri="{FF2B5EF4-FFF2-40B4-BE49-F238E27FC236}">
                <a16:creationId xmlns:a16="http://schemas.microsoft.com/office/drawing/2014/main" id="{1A5E6428-85F1-45F6-8A01-DA9F88204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0534B-5F2F-4C01-B975-94F46ADA14AA}"/>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157609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2575-33C2-439A-84B1-27C69FB92F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383D7C-C867-4226-8CB2-1BEF05EF4C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BC7AFF-F838-43B3-A602-7831886DEA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2B0BC3-C6E5-47BA-95B6-8A79444AB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8C125B-5FAF-4B26-BD93-06BA4EFF4F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B13DEE-F99B-46F6-AB68-52B6AC1C2FCC}"/>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8" name="Footer Placeholder 7">
            <a:extLst>
              <a:ext uri="{FF2B5EF4-FFF2-40B4-BE49-F238E27FC236}">
                <a16:creationId xmlns:a16="http://schemas.microsoft.com/office/drawing/2014/main" id="{733B4A3E-D77E-40F1-904E-AE284E8B04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275D51-50C0-4690-BF38-34C0B2A46DCE}"/>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125255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4C78-E0E8-45F9-87DF-8362CC7C6E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145A36-F0C7-40CA-BB2D-857C32D1C91B}"/>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4" name="Footer Placeholder 3">
            <a:extLst>
              <a:ext uri="{FF2B5EF4-FFF2-40B4-BE49-F238E27FC236}">
                <a16:creationId xmlns:a16="http://schemas.microsoft.com/office/drawing/2014/main" id="{DA324DC9-9B51-4D17-8581-258470FBB4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972114-326F-4691-AB8F-0E7C159C5643}"/>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4287699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46D4F5-D9E3-43DE-A1E9-6A87034210DE}"/>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3" name="Footer Placeholder 2">
            <a:extLst>
              <a:ext uri="{FF2B5EF4-FFF2-40B4-BE49-F238E27FC236}">
                <a16:creationId xmlns:a16="http://schemas.microsoft.com/office/drawing/2014/main" id="{1F1088CA-6B63-4331-B3F8-97856EDD2E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126394-98AD-486D-90C9-8800C8D33E67}"/>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311143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A425-7DCD-4B7E-93DC-3F2629AE56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37B014-E812-436E-AB05-435614833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14EECD-5A0F-4CD3-A9A1-1D105DEEF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D09CD0-7C07-4F2F-8372-6301F29A6DC0}"/>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6" name="Footer Placeholder 5">
            <a:extLst>
              <a:ext uri="{FF2B5EF4-FFF2-40B4-BE49-F238E27FC236}">
                <a16:creationId xmlns:a16="http://schemas.microsoft.com/office/drawing/2014/main" id="{43EA2CC4-07FE-4746-AF05-0AC67D9859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474B8-E11D-40DB-9CEA-93D7E751CA66}"/>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73550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D6104-71A9-4BC2-9FF5-AAF336285E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A60A35-6242-489A-A6A3-FA82372703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7DFCC4-4E7D-4DF4-87C8-26984EEC6D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4B8FD2-521E-4C2B-8773-BAFD8767FB4A}"/>
              </a:ext>
            </a:extLst>
          </p:cNvPr>
          <p:cNvSpPr>
            <a:spLocks noGrp="1"/>
          </p:cNvSpPr>
          <p:nvPr>
            <p:ph type="dt" sz="half" idx="10"/>
          </p:nvPr>
        </p:nvSpPr>
        <p:spPr/>
        <p:txBody>
          <a:bodyPr/>
          <a:lstStyle/>
          <a:p>
            <a:fld id="{F3C3C6B2-4B55-4FE0-B892-D573A7A54397}" type="datetimeFigureOut">
              <a:rPr lang="en-US" smtClean="0"/>
              <a:t>9/7/2021</a:t>
            </a:fld>
            <a:endParaRPr lang="en-US"/>
          </a:p>
        </p:txBody>
      </p:sp>
      <p:sp>
        <p:nvSpPr>
          <p:cNvPr id="6" name="Footer Placeholder 5">
            <a:extLst>
              <a:ext uri="{FF2B5EF4-FFF2-40B4-BE49-F238E27FC236}">
                <a16:creationId xmlns:a16="http://schemas.microsoft.com/office/drawing/2014/main" id="{4A17BE6F-0CE5-44EA-A453-D13671172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FAA2A2-71B8-40C4-8E57-F10B27ACC24D}"/>
              </a:ext>
            </a:extLst>
          </p:cNvPr>
          <p:cNvSpPr>
            <a:spLocks noGrp="1"/>
          </p:cNvSpPr>
          <p:nvPr>
            <p:ph type="sldNum" sz="quarter" idx="12"/>
          </p:nvPr>
        </p:nvSpPr>
        <p:spPr/>
        <p:txBody>
          <a:bodyPr/>
          <a:lstStyle/>
          <a:p>
            <a:fld id="{52813891-C650-4C9A-9D97-2F8BEE5C7DDB}" type="slidenum">
              <a:rPr lang="en-US" smtClean="0"/>
              <a:t>‹#›</a:t>
            </a:fld>
            <a:endParaRPr lang="en-US"/>
          </a:p>
        </p:txBody>
      </p:sp>
    </p:spTree>
    <p:extLst>
      <p:ext uri="{BB962C8B-B14F-4D97-AF65-F5344CB8AC3E}">
        <p14:creationId xmlns:p14="http://schemas.microsoft.com/office/powerpoint/2010/main" val="208750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36B209-E753-4E65-8842-3062F09029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C41D2B-74F1-4827-A5FD-44894FAFE3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449F8-A067-4C78-9ACD-4CF65E8393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3C6B2-4B55-4FE0-B892-D573A7A54397}" type="datetimeFigureOut">
              <a:rPr lang="en-US" smtClean="0"/>
              <a:t>9/7/2021</a:t>
            </a:fld>
            <a:endParaRPr lang="en-US"/>
          </a:p>
        </p:txBody>
      </p:sp>
      <p:sp>
        <p:nvSpPr>
          <p:cNvPr id="5" name="Footer Placeholder 4">
            <a:extLst>
              <a:ext uri="{FF2B5EF4-FFF2-40B4-BE49-F238E27FC236}">
                <a16:creationId xmlns:a16="http://schemas.microsoft.com/office/drawing/2014/main" id="{9C4A6E86-CA0F-4256-8B5C-612F85B0A2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4BA933-F4EB-43BD-B096-7541E7AD1B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813891-C650-4C9A-9D97-2F8BEE5C7DDB}" type="slidenum">
              <a:rPr lang="en-US" smtClean="0"/>
              <a:t>‹#›</a:t>
            </a:fld>
            <a:endParaRPr lang="en-US"/>
          </a:p>
        </p:txBody>
      </p:sp>
    </p:spTree>
    <p:extLst>
      <p:ext uri="{BB962C8B-B14F-4D97-AF65-F5344CB8AC3E}">
        <p14:creationId xmlns:p14="http://schemas.microsoft.com/office/powerpoint/2010/main" val="4076953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1314824" y="735106"/>
            <a:ext cx="10053763" cy="2928470"/>
          </a:xfrm>
        </p:spPr>
        <p:txBody>
          <a:bodyPr anchor="b">
            <a:normAutofit/>
          </a:bodyPr>
          <a:lstStyle/>
          <a:p>
            <a:pPr algn="l"/>
            <a:r>
              <a:rPr lang="en-US" sz="4800" b="1">
                <a:solidFill>
                  <a:srgbClr val="FFFFFF"/>
                </a:solidFill>
              </a:rPr>
              <a:t>Titan Forum</a:t>
            </a:r>
          </a:p>
        </p:txBody>
      </p:sp>
      <p:sp>
        <p:nvSpPr>
          <p:cNvPr id="3" name="Subtitle 2"/>
          <p:cNvSpPr>
            <a:spLocks noGrp="1"/>
          </p:cNvSpPr>
          <p:nvPr>
            <p:ph type="subTitle" idx="1"/>
          </p:nvPr>
        </p:nvSpPr>
        <p:spPr>
          <a:xfrm>
            <a:off x="1350682" y="4870824"/>
            <a:ext cx="10005951" cy="1458258"/>
          </a:xfrm>
        </p:spPr>
        <p:txBody>
          <a:bodyPr anchor="ctr">
            <a:normAutofit/>
          </a:bodyPr>
          <a:lstStyle/>
          <a:p>
            <a:pPr algn="l"/>
            <a:r>
              <a:rPr lang="en-US" dirty="0"/>
              <a:t>Until </a:t>
            </a:r>
            <a:r>
              <a:rPr lang="en-US"/>
              <a:t> 10:25-am to 10:55am-Daily</a:t>
            </a:r>
          </a:p>
          <a:p>
            <a:pPr algn="l"/>
            <a:r>
              <a:rPr lang="en-US" dirty="0"/>
              <a:t>Beginning September 27</a:t>
            </a:r>
            <a:r>
              <a:rPr lang="en-US" baseline="30000" dirty="0"/>
              <a:t>th</a:t>
            </a:r>
            <a:r>
              <a:rPr lang="en-US" dirty="0"/>
              <a:t>- 10:20-10:30 Daily</a:t>
            </a:r>
            <a:endParaRPr lang="en-US"/>
          </a:p>
        </p:txBody>
      </p:sp>
    </p:spTree>
    <p:extLst>
      <p:ext uri="{BB962C8B-B14F-4D97-AF65-F5344CB8AC3E}">
        <p14:creationId xmlns:p14="http://schemas.microsoft.com/office/powerpoint/2010/main" val="293351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b="1">
                <a:solidFill>
                  <a:srgbClr val="FFFFFF"/>
                </a:solidFill>
              </a:rPr>
              <a:t>Purpose</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000" dirty="0"/>
              <a:t>Our goal is to increase community, decrease student isolation and alienation, empower students, build self-esteem and personalize learning. </a:t>
            </a:r>
          </a:p>
          <a:p>
            <a:r>
              <a:rPr lang="en-US" sz="2000" dirty="0"/>
              <a:t>A personal connection to students can make a difference in their success!</a:t>
            </a:r>
          </a:p>
          <a:p>
            <a:pPr lvl="0"/>
            <a:r>
              <a:rPr lang="en-US" sz="2000" dirty="0"/>
              <a:t>To help students develop constructive relationships with their peers, key adults, and with their communities</a:t>
            </a:r>
          </a:p>
          <a:p>
            <a:pPr lvl="0"/>
            <a:r>
              <a:rPr lang="en-US" sz="2000" dirty="0"/>
              <a:t>To work on developing, both individually and in a group context, the inquiring habits of mind</a:t>
            </a:r>
          </a:p>
          <a:p>
            <a:pPr lvl="0"/>
            <a:r>
              <a:rPr lang="en-US" sz="2000" dirty="0"/>
              <a:t>To help students feel that it matters what they are doing with their minds and their lives and to recognize the ways in which the two relate.</a:t>
            </a:r>
          </a:p>
          <a:p>
            <a:endParaRPr lang="en-US" sz="2000"/>
          </a:p>
        </p:txBody>
      </p:sp>
    </p:spTree>
    <p:extLst>
      <p:ext uri="{BB962C8B-B14F-4D97-AF65-F5344CB8AC3E}">
        <p14:creationId xmlns:p14="http://schemas.microsoft.com/office/powerpoint/2010/main" val="257916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b="1">
                <a:solidFill>
                  <a:srgbClr val="FFFFFF"/>
                </a:solidFill>
              </a:rPr>
              <a:t>Research-Based</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000" i="1" dirty="0"/>
              <a:t>From Breaking Ranks II: Strategies for Leading High School Reform</a:t>
            </a:r>
            <a:endParaRPr lang="en-US" sz="2000" dirty="0"/>
          </a:p>
          <a:p>
            <a:r>
              <a:rPr lang="en-US" sz="2000" b="1" dirty="0"/>
              <a:t>Seven Cornerstone Strategies to Improve Student Performance…</a:t>
            </a:r>
            <a:endParaRPr lang="en-US" sz="2000" dirty="0"/>
          </a:p>
          <a:p>
            <a:pPr lvl="0"/>
            <a:r>
              <a:rPr lang="en-US" sz="2000" dirty="0"/>
              <a:t>“Implement a comprehensive advisory program that ensures that each student has frequent and meaningful opportunities to plan and assess his or her academic and social progress with a faculty member” (6).</a:t>
            </a:r>
          </a:p>
          <a:p>
            <a:endParaRPr lang="en-US" sz="2000"/>
          </a:p>
        </p:txBody>
      </p:sp>
    </p:spTree>
    <p:extLst>
      <p:ext uri="{BB962C8B-B14F-4D97-AF65-F5344CB8AC3E}">
        <p14:creationId xmlns:p14="http://schemas.microsoft.com/office/powerpoint/2010/main" val="128155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b="1">
                <a:solidFill>
                  <a:srgbClr val="FFFFFF"/>
                </a:solidFill>
              </a:rPr>
              <a:t>Titan TV</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000"/>
              <a:t>Weekly show created by our Media Production Classes</a:t>
            </a:r>
          </a:p>
        </p:txBody>
      </p:sp>
    </p:spTree>
    <p:extLst>
      <p:ext uri="{BB962C8B-B14F-4D97-AF65-F5344CB8AC3E}">
        <p14:creationId xmlns:p14="http://schemas.microsoft.com/office/powerpoint/2010/main" val="323584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1A79F23A-B5DD-4B78-A0E2-26F40C186E69}"/>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Success Plan (Formerly the Career Plan)</a:t>
            </a:r>
          </a:p>
        </p:txBody>
      </p:sp>
      <p:pic>
        <p:nvPicPr>
          <p:cNvPr id="7" name="Content Placeholder 6">
            <a:extLst>
              <a:ext uri="{FF2B5EF4-FFF2-40B4-BE49-F238E27FC236}">
                <a16:creationId xmlns:a16="http://schemas.microsoft.com/office/drawing/2014/main" id="{121F6B51-2E8E-4838-8C6A-7514A9108EA4}"/>
              </a:ext>
            </a:extLst>
          </p:cNvPr>
          <p:cNvPicPr>
            <a:picLocks noGrp="1" noChangeAspect="1"/>
          </p:cNvPicPr>
          <p:nvPr>
            <p:ph idx="1"/>
          </p:nvPr>
        </p:nvPicPr>
        <p:blipFill>
          <a:blip r:embed="rId2"/>
          <a:stretch>
            <a:fillRect/>
          </a:stretch>
        </p:blipFill>
        <p:spPr>
          <a:xfrm>
            <a:off x="5175723" y="467208"/>
            <a:ext cx="5879157" cy="5923584"/>
          </a:xfrm>
          <a:prstGeom prst="rect">
            <a:avLst/>
          </a:prstGeom>
        </p:spPr>
      </p:pic>
    </p:spTree>
    <p:extLst>
      <p:ext uri="{BB962C8B-B14F-4D97-AF65-F5344CB8AC3E}">
        <p14:creationId xmlns:p14="http://schemas.microsoft.com/office/powerpoint/2010/main" val="301953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FC3173-8F0D-495D-BE86-400594680278}"/>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Communication Information</a:t>
            </a:r>
          </a:p>
        </p:txBody>
      </p:sp>
      <p:sp>
        <p:nvSpPr>
          <p:cNvPr id="3" name="Content Placeholder 2">
            <a:extLst>
              <a:ext uri="{FF2B5EF4-FFF2-40B4-BE49-F238E27FC236}">
                <a16:creationId xmlns:a16="http://schemas.microsoft.com/office/drawing/2014/main" id="{85B17BC2-F598-4587-92D0-A40F3BCC3F51}"/>
              </a:ext>
            </a:extLst>
          </p:cNvPr>
          <p:cNvSpPr>
            <a:spLocks noGrp="1"/>
          </p:cNvSpPr>
          <p:nvPr>
            <p:ph idx="1"/>
          </p:nvPr>
        </p:nvSpPr>
        <p:spPr>
          <a:xfrm>
            <a:off x="1371599" y="2318197"/>
            <a:ext cx="9724031" cy="3683358"/>
          </a:xfrm>
        </p:spPr>
        <p:txBody>
          <a:bodyPr anchor="ctr">
            <a:normAutofit/>
          </a:bodyPr>
          <a:lstStyle/>
          <a:p>
            <a:r>
              <a:rPr lang="en-US" sz="2000"/>
              <a:t>*House Office Counselors and Principal will regularly send emails about important information throughout the year.  Please check your email regularly and encourage your student to check their CBSD student email account weekly as well.</a:t>
            </a:r>
          </a:p>
          <a:p>
            <a:r>
              <a:rPr lang="en-US" sz="2000"/>
              <a:t>*Mr. Bucher’s newsletter includes very important information. Please read that thoroughly.</a:t>
            </a:r>
          </a:p>
          <a:p>
            <a:endParaRPr lang="en-US" sz="2000"/>
          </a:p>
        </p:txBody>
      </p:sp>
    </p:spTree>
    <p:extLst>
      <p:ext uri="{BB962C8B-B14F-4D97-AF65-F5344CB8AC3E}">
        <p14:creationId xmlns:p14="http://schemas.microsoft.com/office/powerpoint/2010/main" val="379196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tatic1.squarespace.com/static/547636b1e4b0c11189be9a79/t/56f0314e07eaa084a8e90220/1458581845181/calendar.jpg?format=1500w"/>
          <p:cNvPicPr>
            <a:picLocks noChangeAspect="1" noChangeArrowheads="1"/>
          </p:cNvPicPr>
          <p:nvPr/>
        </p:nvPicPr>
        <p:blipFill rotWithShape="1">
          <a:blip r:embed="rId2">
            <a:extLst>
              <a:ext uri="{28A0092B-C50C-407E-A947-70E740481C1C}">
                <a14:useLocalDpi xmlns:a14="http://schemas.microsoft.com/office/drawing/2010/main" val="0"/>
              </a:ext>
            </a:extLst>
          </a:blip>
          <a:srcRect l="43217" r="11660" b="-1"/>
          <a:stretch/>
        </p:blipFill>
        <p:spPr bwMode="auto">
          <a:xfrm>
            <a:off x="20" y="10"/>
            <a:ext cx="4635987"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927473" y="874643"/>
            <a:ext cx="6340084" cy="1326321"/>
          </a:xfrm>
        </p:spPr>
        <p:txBody>
          <a:bodyPr>
            <a:normAutofit/>
          </a:bodyPr>
          <a:lstStyle/>
          <a:p>
            <a:r>
              <a:rPr lang="en-US" b="1" dirty="0"/>
              <a:t>Important Fall Events</a:t>
            </a:r>
          </a:p>
        </p:txBody>
      </p:sp>
      <p:sp>
        <p:nvSpPr>
          <p:cNvPr id="3" name="Content Placeholder 2"/>
          <p:cNvSpPr>
            <a:spLocks noGrp="1"/>
          </p:cNvSpPr>
          <p:nvPr>
            <p:ph idx="1"/>
          </p:nvPr>
        </p:nvSpPr>
        <p:spPr>
          <a:xfrm>
            <a:off x="4927472" y="2506881"/>
            <a:ext cx="6340085" cy="3695136"/>
          </a:xfrm>
        </p:spPr>
        <p:txBody>
          <a:bodyPr>
            <a:noAutofit/>
          </a:bodyPr>
          <a:lstStyle/>
          <a:p>
            <a:r>
              <a:rPr lang="en-US" dirty="0"/>
              <a:t>Picture Day – Yesterday, September 8th, Makeup Day is October 14</a:t>
            </a:r>
            <a:r>
              <a:rPr lang="en-US" baseline="30000" dirty="0"/>
              <a:t>th</a:t>
            </a:r>
            <a:r>
              <a:rPr lang="en-US" dirty="0"/>
              <a:t>. </a:t>
            </a:r>
          </a:p>
          <a:p>
            <a:r>
              <a:rPr lang="en-US" dirty="0"/>
              <a:t>Homecoming Spirit Week – Week of October 18</a:t>
            </a:r>
            <a:r>
              <a:rPr lang="en-US" baseline="30000" dirty="0"/>
              <a:t>th</a:t>
            </a:r>
            <a:r>
              <a:rPr lang="en-US" dirty="0"/>
              <a:t> </a:t>
            </a:r>
          </a:p>
          <a:p>
            <a:r>
              <a:rPr lang="en-US"/>
              <a:t>Homecoming Game 22</a:t>
            </a:r>
            <a:r>
              <a:rPr lang="en-US" baseline="30000"/>
              <a:t>nd</a:t>
            </a:r>
            <a:r>
              <a:rPr lang="en-US"/>
              <a:t> </a:t>
            </a:r>
            <a:endParaRPr lang="en-US" dirty="0"/>
          </a:p>
          <a:p>
            <a:r>
              <a:rPr lang="en-US" dirty="0"/>
              <a:t>Homecoming Dance – October 23</a:t>
            </a:r>
            <a:r>
              <a:rPr lang="en-US" baseline="30000" dirty="0"/>
              <a:t>rd</a:t>
            </a:r>
            <a:r>
              <a:rPr lang="en-US" dirty="0"/>
              <a:t> </a:t>
            </a:r>
          </a:p>
        </p:txBody>
      </p:sp>
    </p:spTree>
    <p:extLst>
      <p:ext uri="{BB962C8B-B14F-4D97-AF65-F5344CB8AC3E}">
        <p14:creationId xmlns:p14="http://schemas.microsoft.com/office/powerpoint/2010/main" val="177921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generated with very high confidence">
            <a:extLst>
              <a:ext uri="{FF2B5EF4-FFF2-40B4-BE49-F238E27FC236}">
                <a16:creationId xmlns:a16="http://schemas.microsoft.com/office/drawing/2014/main" id="{6551DE21-A54F-41FE-BC31-E430C88F70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5894" y="666795"/>
            <a:ext cx="5580213" cy="5524411"/>
          </a:xfrm>
          <a:prstGeom prst="rect">
            <a:avLst/>
          </a:prstGeom>
        </p:spPr>
      </p:pic>
    </p:spTree>
    <p:extLst>
      <p:ext uri="{BB962C8B-B14F-4D97-AF65-F5344CB8AC3E}">
        <p14:creationId xmlns:p14="http://schemas.microsoft.com/office/powerpoint/2010/main" val="3033496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B9F67CC7BF9C34995DF228E97069CC9" ma:contentTypeVersion="33" ma:contentTypeDescription="Create a new document." ma:contentTypeScope="" ma:versionID="fc8f082cf23e69e00157fad4e1bae12d">
  <xsd:schema xmlns:xsd="http://www.w3.org/2001/XMLSchema" xmlns:xs="http://www.w3.org/2001/XMLSchema" xmlns:p="http://schemas.microsoft.com/office/2006/metadata/properties" xmlns:ns2="fa60b2b5-fb1d-4491-9dcb-f506c6bcc49c" xmlns:ns3="e4ae8c18-9fb9-4402-8b5c-9ea55bc76361" targetNamespace="http://schemas.microsoft.com/office/2006/metadata/properties" ma:root="true" ma:fieldsID="ef79d312a40f7df94f7c2875ecb8623a" ns2:_="" ns3:_="">
    <xsd:import namespace="fa60b2b5-fb1d-4491-9dcb-f506c6bcc49c"/>
    <xsd:import namespace="e4ae8c18-9fb9-4402-8b5c-9ea55bc7636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60b2b5-fb1d-4491-9dcb-f506c6bcc4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ae8c18-9fb9-4402-8b5c-9ea55bc7636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NotebookType" ma:index="17" nillable="true" ma:displayName="Notebook Type" ma:internalName="NotebookType">
      <xsd:simpleType>
        <xsd:restriction base="dms:Text"/>
      </xsd:simpleType>
    </xsd:element>
    <xsd:element name="FolderType" ma:index="18" nillable="true" ma:displayName="Folder Type" ma:internalName="FolderType">
      <xsd:simpleType>
        <xsd:restriction base="dms:Text"/>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msChannelId" ma:index="21" nillable="true" ma:displayName="Teams Channel Id" ma:internalName="TeamsChannelId">
      <xsd:simpleType>
        <xsd:restriction base="dms:Text"/>
      </xsd:simpleType>
    </xsd:element>
    <xsd:element name="Owner" ma:index="2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3" nillable="true" ma:displayName="Math Settings" ma:internalName="Math_Settings">
      <xsd:simpleType>
        <xsd:restriction base="dms:Text"/>
      </xsd:simpleType>
    </xsd:element>
    <xsd:element name="DefaultSectionNames" ma:index="24" nillable="true" ma:displayName="Default Section Names" ma:internalName="DefaultSectionNames">
      <xsd:simpleType>
        <xsd:restriction base="dms:Note">
          <xsd:maxLength value="255"/>
        </xsd:restriction>
      </xsd:simpleType>
    </xsd:element>
    <xsd:element name="Templates" ma:index="25" nillable="true" ma:displayName="Templates" ma:internalName="Templates">
      <xsd:simpleType>
        <xsd:restriction base="dms:Note">
          <xsd:maxLength value="255"/>
        </xsd:restriction>
      </xsd:simpleType>
    </xsd:element>
    <xsd:element name="Teachers" ma:index="26"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7"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9" nillable="true" ma:displayName="Distribution Groups" ma:internalName="Distribution_Groups">
      <xsd:simpleType>
        <xsd:restriction base="dms:Note">
          <xsd:maxLength value="255"/>
        </xsd:restriction>
      </xsd:simpleType>
    </xsd:element>
    <xsd:element name="LMS_Mappings" ma:index="30" nillable="true" ma:displayName="LMS Mappings" ma:internalName="LMS_Mappings">
      <xsd:simpleType>
        <xsd:restriction base="dms:Note">
          <xsd:maxLength value="255"/>
        </xsd:restriction>
      </xsd:simpleType>
    </xsd:element>
    <xsd:element name="Invited_Teachers" ma:index="31" nillable="true" ma:displayName="Invited Teachers" ma:internalName="Invited_Teachers">
      <xsd:simpleType>
        <xsd:restriction base="dms:Note">
          <xsd:maxLength value="255"/>
        </xsd:restriction>
      </xsd:simpleType>
    </xsd:element>
    <xsd:element name="Invited_Students" ma:index="32" nillable="true" ma:displayName="Invited Students" ma:internalName="Invited_Students">
      <xsd:simpleType>
        <xsd:restriction base="dms:Note">
          <xsd:maxLength value="255"/>
        </xsd:restriction>
      </xsd:simpleType>
    </xsd:element>
    <xsd:element name="Self_Registration_Enabled" ma:index="33" nillable="true" ma:displayName="Self Registration Enabled" ma:internalName="Self_Registration_Enabled">
      <xsd:simpleType>
        <xsd:restriction base="dms:Boolean"/>
      </xsd:simpleType>
    </xsd:element>
    <xsd:element name="Has_Teacher_Only_SectionGroup" ma:index="34" nillable="true" ma:displayName="Has Teacher Only SectionGroup" ma:internalName="Has_Teacher_Only_SectionGroup">
      <xsd:simpleType>
        <xsd:restriction base="dms:Boolean"/>
      </xsd:simpleType>
    </xsd:element>
    <xsd:element name="Is_Collaboration_Space_Locked" ma:index="35" nillable="true" ma:displayName="Is Collaboration Space Locked" ma:internalName="Is_Collaboration_Space_Locked">
      <xsd:simpleType>
        <xsd:restriction base="dms:Boolean"/>
      </xsd:simpleType>
    </xsd:element>
    <xsd:element name="IsNotebookLocked" ma:index="36" nillable="true" ma:displayName="Is Notebook Locked" ma:internalName="IsNotebookLocked">
      <xsd:simpleType>
        <xsd:restriction base="dms:Boolean"/>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element name="MediaLengthInSeconds" ma:index="39"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amsChannelId xmlns="e4ae8c18-9fb9-4402-8b5c-9ea55bc76361" xsi:nil="true"/>
    <Invited_Teachers xmlns="e4ae8c18-9fb9-4402-8b5c-9ea55bc76361" xsi:nil="true"/>
    <IsNotebookLocked xmlns="e4ae8c18-9fb9-4402-8b5c-9ea55bc76361" xsi:nil="true"/>
    <Owner xmlns="e4ae8c18-9fb9-4402-8b5c-9ea55bc76361">
      <UserInfo>
        <DisplayName/>
        <AccountId xsi:nil="true"/>
        <AccountType/>
      </UserInfo>
    </Owner>
    <NotebookType xmlns="e4ae8c18-9fb9-4402-8b5c-9ea55bc76361" xsi:nil="true"/>
    <Students xmlns="e4ae8c18-9fb9-4402-8b5c-9ea55bc76361">
      <UserInfo>
        <DisplayName/>
        <AccountId xsi:nil="true"/>
        <AccountType/>
      </UserInfo>
    </Students>
    <Math_Settings xmlns="e4ae8c18-9fb9-4402-8b5c-9ea55bc76361" xsi:nil="true"/>
    <AppVersion xmlns="e4ae8c18-9fb9-4402-8b5c-9ea55bc76361" xsi:nil="true"/>
    <FolderType xmlns="e4ae8c18-9fb9-4402-8b5c-9ea55bc76361" xsi:nil="true"/>
    <Distribution_Groups xmlns="e4ae8c18-9fb9-4402-8b5c-9ea55bc76361" xsi:nil="true"/>
    <Self_Registration_Enabled xmlns="e4ae8c18-9fb9-4402-8b5c-9ea55bc76361" xsi:nil="true"/>
    <Is_Collaboration_Space_Locked xmlns="e4ae8c18-9fb9-4402-8b5c-9ea55bc76361" xsi:nil="true"/>
    <LMS_Mappings xmlns="e4ae8c18-9fb9-4402-8b5c-9ea55bc76361" xsi:nil="true"/>
    <Teachers xmlns="e4ae8c18-9fb9-4402-8b5c-9ea55bc76361">
      <UserInfo>
        <DisplayName/>
        <AccountId xsi:nil="true"/>
        <AccountType/>
      </UserInfo>
    </Teachers>
    <Student_Groups xmlns="e4ae8c18-9fb9-4402-8b5c-9ea55bc76361">
      <UserInfo>
        <DisplayName/>
        <AccountId xsi:nil="true"/>
        <AccountType/>
      </UserInfo>
    </Student_Groups>
    <DefaultSectionNames xmlns="e4ae8c18-9fb9-4402-8b5c-9ea55bc76361" xsi:nil="true"/>
    <Invited_Students xmlns="e4ae8c18-9fb9-4402-8b5c-9ea55bc76361" xsi:nil="true"/>
    <CultureName xmlns="e4ae8c18-9fb9-4402-8b5c-9ea55bc76361" xsi:nil="true"/>
    <Templates xmlns="e4ae8c18-9fb9-4402-8b5c-9ea55bc76361" xsi:nil="true"/>
    <Has_Teacher_Only_SectionGroup xmlns="e4ae8c18-9fb9-4402-8b5c-9ea55bc76361" xsi:nil="true"/>
  </documentManagement>
</p:properties>
</file>

<file path=customXml/itemProps1.xml><?xml version="1.0" encoding="utf-8"?>
<ds:datastoreItem xmlns:ds="http://schemas.openxmlformats.org/officeDocument/2006/customXml" ds:itemID="{1FE588D4-1FD7-4E42-9C41-9C0159746423}">
  <ds:schemaRefs>
    <ds:schemaRef ds:uri="http://schemas.microsoft.com/sharepoint/v3/contenttype/forms"/>
  </ds:schemaRefs>
</ds:datastoreItem>
</file>

<file path=customXml/itemProps2.xml><?xml version="1.0" encoding="utf-8"?>
<ds:datastoreItem xmlns:ds="http://schemas.openxmlformats.org/officeDocument/2006/customXml" ds:itemID="{9A7F41A2-76CA-4723-B8B7-455DCA0BE4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60b2b5-fb1d-4491-9dcb-f506c6bcc49c"/>
    <ds:schemaRef ds:uri="e4ae8c18-9fb9-4402-8b5c-9ea55bc763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041DAC-BE4F-42ED-A233-0E8DB72484B9}">
  <ds:schemaRefs>
    <ds:schemaRef ds:uri="http://schemas.microsoft.com/office/2006/metadata/properties"/>
    <ds:schemaRef ds:uri="http://schemas.microsoft.com/office/infopath/2007/PartnerControls"/>
    <ds:schemaRef ds:uri="e4ae8c18-9fb9-4402-8b5c-9ea55bc76361"/>
  </ds:schemaRefs>
</ds:datastoreItem>
</file>

<file path=docProps/app.xml><?xml version="1.0" encoding="utf-8"?>
<Properties xmlns="http://schemas.openxmlformats.org/officeDocument/2006/extended-properties" xmlns:vt="http://schemas.openxmlformats.org/officeDocument/2006/docPropsVTypes">
  <TotalTime>37</TotalTime>
  <Words>270</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Titan Forum</vt:lpstr>
      <vt:lpstr>Purpose</vt:lpstr>
      <vt:lpstr>Research-Based</vt:lpstr>
      <vt:lpstr>Titan TV</vt:lpstr>
      <vt:lpstr>Success Plan (Formerly the Career Plan)</vt:lpstr>
      <vt:lpstr>Communication Information</vt:lpstr>
      <vt:lpstr>Important Fall Events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Titan Forum</dc:title>
  <dc:creator>GALE, MATTHEW R</dc:creator>
  <cp:lastModifiedBy>NULTY, RACHEL</cp:lastModifiedBy>
  <cp:revision>1</cp:revision>
  <dcterms:created xsi:type="dcterms:W3CDTF">2021-09-07T15:44:10Z</dcterms:created>
  <dcterms:modified xsi:type="dcterms:W3CDTF">2021-09-07T20:37:24Z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0x0101005B9F67CC7BF9C34995DF228E97069CC9</vt:lpwstr>
  </property>
</Properties>
</file>